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59" r:id="rId4"/>
    <p:sldId id="261" r:id="rId5"/>
    <p:sldId id="262" r:id="rId6"/>
    <p:sldId id="263" r:id="rId7"/>
    <p:sldId id="264" r:id="rId8"/>
    <p:sldId id="265" r:id="rId9"/>
    <p:sldId id="267" r:id="rId10"/>
    <p:sldId id="268" r:id="rId11"/>
    <p:sldId id="269" r:id="rId12"/>
    <p:sldId id="271" r:id="rId13"/>
    <p:sldId id="275" r:id="rId14"/>
  </p:sldIdLst>
  <p:sldSz cx="9144000" cy="6858000" type="screen4x3"/>
  <p:notesSz cx="6858000" cy="9144000"/>
  <p:custDataLst>
    <p:tags r:id="rId15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F8F8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gi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739775"/>
            <a:ext cx="7772400" cy="14700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2860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3083" name="Rectangle 11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b="1">
                <a:solidFill>
                  <a:srgbClr val="F8F8F8"/>
                </a:solidFill>
              </a:defRPr>
            </a:lvl1pPr>
          </a:lstStyle>
          <a:p>
            <a:endParaRPr lang="en-US"/>
          </a:p>
        </p:txBody>
      </p:sp>
      <p:sp>
        <p:nvSpPr>
          <p:cNvPr id="3084" name="Rectangle 12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b="1">
                <a:solidFill>
                  <a:srgbClr val="F8F8F8"/>
                </a:solidFill>
              </a:defRPr>
            </a:lvl1pPr>
          </a:lstStyle>
          <a:p>
            <a:endParaRPr lang="en-US"/>
          </a:p>
        </p:txBody>
      </p:sp>
      <p:sp>
        <p:nvSpPr>
          <p:cNvPr id="3085" name="Rectangle 13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b="1">
                <a:solidFill>
                  <a:srgbClr val="F8F8F8"/>
                </a:solidFill>
              </a:defRPr>
            </a:lvl1pPr>
          </a:lstStyle>
          <a:p>
            <a:fld id="{BBDFE852-B6AD-405E-B37A-B8D191ADD742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8" name="Picture 7" descr="anim_189.gif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62001" y="4724400"/>
            <a:ext cx="1052080" cy="13716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pic>
        <p:nvPicPr>
          <p:cNvPr id="14" name="Picture 13" descr="anim_255.gif"/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FEFEFA"/>
              </a:clrFrom>
              <a:clrTo>
                <a:srgbClr val="FEFEF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031673" y="5174672"/>
            <a:ext cx="997527" cy="997527"/>
          </a:xfrm>
          <a:prstGeom prst="rect">
            <a:avLst/>
          </a:prstGeom>
        </p:spPr>
      </p:pic>
      <p:pic>
        <p:nvPicPr>
          <p:cNvPr id="15" name="Picture 14" descr="anim_189.gif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 flipH="1">
            <a:off x="7322127" y="4724400"/>
            <a:ext cx="1059873" cy="13716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CDEEE8-7E75-4BE3-997B-96AAE855EEA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37D209-A577-471F-A99B-45D213CEA6F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1600200"/>
            <a:ext cx="36957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91100" y="1600200"/>
            <a:ext cx="36957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46AD17-3A16-4961-9D69-45A688C592C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1CFE95-BB8C-42B9-8B8C-1147EF017E9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5666AB-B9E8-450B-A059-469392AC272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C1E006-E9DA-4A4B-8F6D-A82DE30FEE2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9C7F12-F5D3-4B75-80DE-9833CBA1128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 userDrawn="1"/>
        </p:nvGrpSpPr>
        <p:grpSpPr>
          <a:xfrm>
            <a:off x="1828800" y="838200"/>
            <a:ext cx="5486400" cy="4267200"/>
            <a:chOff x="1828800" y="838200"/>
            <a:chExt cx="5486400" cy="4267200"/>
          </a:xfrm>
        </p:grpSpPr>
        <p:pic>
          <p:nvPicPr>
            <p:cNvPr id="9" name="Picture 8" descr="Bitmap_128.bmp"/>
            <p:cNvPicPr>
              <a:picLocks noChangeAspect="1"/>
            </p:cNvPicPr>
            <p:nvPr userDrawn="1"/>
          </p:nvPicPr>
          <p:blipFill>
            <a:blip r:embed="rId2" cstate="print"/>
            <a:srcRect l="7490" t="5566" r="7490" b="5566"/>
            <a:stretch>
              <a:fillRect/>
            </a:stretch>
          </p:blipFill>
          <p:spPr>
            <a:xfrm>
              <a:off x="1828800" y="838200"/>
              <a:ext cx="5486400" cy="4267200"/>
            </a:xfrm>
            <a:prstGeom prst="rect">
              <a:avLst/>
            </a:prstGeom>
          </p:spPr>
        </p:pic>
        <p:sp>
          <p:nvSpPr>
            <p:cNvPr id="10" name="Rectangle 9"/>
            <p:cNvSpPr/>
            <p:nvPr userDrawn="1"/>
          </p:nvSpPr>
          <p:spPr bwMode="auto">
            <a:xfrm>
              <a:off x="1981200" y="1371600"/>
              <a:ext cx="5181600" cy="3200400"/>
            </a:xfrm>
            <a:prstGeom prst="rect">
              <a:avLst/>
            </a:prstGeom>
            <a:ln>
              <a:headEnd type="none" w="med" len="med"/>
              <a:tailEnd type="none" w="med" len="med"/>
            </a:ln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 prst="slope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5181600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0E4363-79E6-457E-888E-542E07A72493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81200" y="1371600"/>
            <a:ext cx="5181600" cy="3200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4E87A5-2174-45AA-B34F-0A8B0D10C64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00850" y="274638"/>
            <a:ext cx="18859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38"/>
            <a:ext cx="55054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AF3A02-665F-4C8D-B741-F26F245D59F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gi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43000" y="274638"/>
            <a:ext cx="7543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43000" y="1600200"/>
            <a:ext cx="7543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2"/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chemeClr val="tx2"/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2"/>
                </a:solidFill>
                <a:latin typeface="+mj-lt"/>
              </a:defRPr>
            </a:lvl1pPr>
          </a:lstStyle>
          <a:p>
            <a:fld id="{238D6C58-55E2-48A7-914A-8E2DC29F5A54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8" name="Picture 7" descr="anim_255.gif"/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EFEFA"/>
              </a:clrFrom>
              <a:clrTo>
                <a:srgbClr val="FEFEF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76200" y="5860473"/>
            <a:ext cx="997527" cy="99752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800" decel="100000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800" decel="100000"/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800" decel="100000"/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800" decel="100000"/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800" decel="100000"/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800" decel="100000" fill="hold"/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800" decel="100000" fill="hold"/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  <p:bldP spid="1027" grpId="0" build="p">
        <p:tmplLst>
          <p:tmpl lvl="1">
            <p:tnLst>
              <p:par>
                <p:cTn presetID="3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800" decel="100000"/>
                        <p:tgtEl>
                          <p:spTgt spid="1027"/>
                        </p:tgtEl>
                      </p:cBhvr>
                    </p:animEffect>
                    <p:anim calcmode="lin" valueType="num">
                      <p:cBhvr>
                        <p:cTn dur="800" decel="100000" fill="hold"/>
                        <p:tgtEl>
                          <p:spTgt spid="1027"/>
                        </p:tgtEl>
                        <p:attrNameLst>
                          <p:attrName>style.rotation</p:attrName>
                        </p:attrNameLst>
                      </p:cBhvr>
                      <p:tavLst>
                        <p:tav tm="0">
                          <p:val>
                            <p:fltVal val="-90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anim calcmode="lin" valueType="num">
                      <p:cBhvr>
                        <p:cTn dur="800" decel="100000" fill="hold"/>
                        <p:tgtEl>
                          <p:spTgt spid="10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+0.4"/>
                          </p:val>
                        </p:tav>
                        <p:tav tm="100000">
                          <p:val>
                            <p:strVal val="#ppt_x-0.05"/>
                          </p:val>
                        </p:tav>
                      </p:tavLst>
                    </p:anim>
                    <p:anim calcmode="lin" valueType="num">
                      <p:cBhvr>
                        <p:cTn dur="800" decel="100000" fill="hold"/>
                        <p:tgtEl>
                          <p:spTgt spid="10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0.4"/>
                          </p:val>
                        </p:tav>
                        <p:tav tm="100000">
                          <p:val>
                            <p:strVal val="#ppt_y+0.1"/>
                          </p:val>
                        </p:tav>
                      </p:tavLst>
                    </p:anim>
                    <p:anim calcmode="lin" valueType="num">
                      <p:cBhvr>
                        <p:cTn dur="200" accel="100000" fill="hold">
                          <p:stCondLst>
                            <p:cond delay="800"/>
                          </p:stCondLst>
                        </p:cTn>
                        <p:tgtEl>
                          <p:spTgt spid="10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-0.05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200" accel="100000" fill="hold">
                          <p:stCondLst>
                            <p:cond delay="800"/>
                          </p:stCondLst>
                        </p:cTn>
                        <p:tgtEl>
                          <p:spTgt spid="10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0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3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800" decel="100000"/>
                        <p:tgtEl>
                          <p:spTgt spid="1027"/>
                        </p:tgtEl>
                      </p:cBhvr>
                    </p:animEffect>
                    <p:anim calcmode="lin" valueType="num">
                      <p:cBhvr>
                        <p:cTn dur="800" decel="100000" fill="hold"/>
                        <p:tgtEl>
                          <p:spTgt spid="1027"/>
                        </p:tgtEl>
                        <p:attrNameLst>
                          <p:attrName>style.rotation</p:attrName>
                        </p:attrNameLst>
                      </p:cBhvr>
                      <p:tavLst>
                        <p:tav tm="0">
                          <p:val>
                            <p:fltVal val="-90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anim calcmode="lin" valueType="num">
                      <p:cBhvr>
                        <p:cTn dur="800" decel="100000" fill="hold"/>
                        <p:tgtEl>
                          <p:spTgt spid="10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+0.4"/>
                          </p:val>
                        </p:tav>
                        <p:tav tm="100000">
                          <p:val>
                            <p:strVal val="#ppt_x-0.05"/>
                          </p:val>
                        </p:tav>
                      </p:tavLst>
                    </p:anim>
                    <p:anim calcmode="lin" valueType="num">
                      <p:cBhvr>
                        <p:cTn dur="800" decel="100000" fill="hold"/>
                        <p:tgtEl>
                          <p:spTgt spid="10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0.4"/>
                          </p:val>
                        </p:tav>
                        <p:tav tm="100000">
                          <p:val>
                            <p:strVal val="#ppt_y+0.1"/>
                          </p:val>
                        </p:tav>
                      </p:tavLst>
                    </p:anim>
                    <p:anim calcmode="lin" valueType="num">
                      <p:cBhvr>
                        <p:cTn dur="200" accel="100000" fill="hold">
                          <p:stCondLst>
                            <p:cond delay="800"/>
                          </p:stCondLst>
                        </p:cTn>
                        <p:tgtEl>
                          <p:spTgt spid="10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-0.05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200" accel="100000" fill="hold">
                          <p:stCondLst>
                            <p:cond delay="800"/>
                          </p:stCondLst>
                        </p:cTn>
                        <p:tgtEl>
                          <p:spTgt spid="10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0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3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800" decel="100000"/>
                        <p:tgtEl>
                          <p:spTgt spid="1027"/>
                        </p:tgtEl>
                      </p:cBhvr>
                    </p:animEffect>
                    <p:anim calcmode="lin" valueType="num">
                      <p:cBhvr>
                        <p:cTn dur="800" decel="100000" fill="hold"/>
                        <p:tgtEl>
                          <p:spTgt spid="1027"/>
                        </p:tgtEl>
                        <p:attrNameLst>
                          <p:attrName>style.rotation</p:attrName>
                        </p:attrNameLst>
                      </p:cBhvr>
                      <p:tavLst>
                        <p:tav tm="0">
                          <p:val>
                            <p:fltVal val="-90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anim calcmode="lin" valueType="num">
                      <p:cBhvr>
                        <p:cTn dur="800" decel="100000" fill="hold"/>
                        <p:tgtEl>
                          <p:spTgt spid="10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+0.4"/>
                          </p:val>
                        </p:tav>
                        <p:tav tm="100000">
                          <p:val>
                            <p:strVal val="#ppt_x-0.05"/>
                          </p:val>
                        </p:tav>
                      </p:tavLst>
                    </p:anim>
                    <p:anim calcmode="lin" valueType="num">
                      <p:cBhvr>
                        <p:cTn dur="800" decel="100000" fill="hold"/>
                        <p:tgtEl>
                          <p:spTgt spid="10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0.4"/>
                          </p:val>
                        </p:tav>
                        <p:tav tm="100000">
                          <p:val>
                            <p:strVal val="#ppt_y+0.1"/>
                          </p:val>
                        </p:tav>
                      </p:tavLst>
                    </p:anim>
                    <p:anim calcmode="lin" valueType="num">
                      <p:cBhvr>
                        <p:cTn dur="200" accel="100000" fill="hold">
                          <p:stCondLst>
                            <p:cond delay="800"/>
                          </p:stCondLst>
                        </p:cTn>
                        <p:tgtEl>
                          <p:spTgt spid="10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-0.05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200" accel="100000" fill="hold">
                          <p:stCondLst>
                            <p:cond delay="800"/>
                          </p:stCondLst>
                        </p:cTn>
                        <p:tgtEl>
                          <p:spTgt spid="10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0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3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800" decel="100000"/>
                        <p:tgtEl>
                          <p:spTgt spid="1027"/>
                        </p:tgtEl>
                      </p:cBhvr>
                    </p:animEffect>
                    <p:anim calcmode="lin" valueType="num">
                      <p:cBhvr>
                        <p:cTn dur="800" decel="100000" fill="hold"/>
                        <p:tgtEl>
                          <p:spTgt spid="1027"/>
                        </p:tgtEl>
                        <p:attrNameLst>
                          <p:attrName>style.rotation</p:attrName>
                        </p:attrNameLst>
                      </p:cBhvr>
                      <p:tavLst>
                        <p:tav tm="0">
                          <p:val>
                            <p:fltVal val="-90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anim calcmode="lin" valueType="num">
                      <p:cBhvr>
                        <p:cTn dur="800" decel="100000" fill="hold"/>
                        <p:tgtEl>
                          <p:spTgt spid="10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+0.4"/>
                          </p:val>
                        </p:tav>
                        <p:tav tm="100000">
                          <p:val>
                            <p:strVal val="#ppt_x-0.05"/>
                          </p:val>
                        </p:tav>
                      </p:tavLst>
                    </p:anim>
                    <p:anim calcmode="lin" valueType="num">
                      <p:cBhvr>
                        <p:cTn dur="800" decel="100000" fill="hold"/>
                        <p:tgtEl>
                          <p:spTgt spid="10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0.4"/>
                          </p:val>
                        </p:tav>
                        <p:tav tm="100000">
                          <p:val>
                            <p:strVal val="#ppt_y+0.1"/>
                          </p:val>
                        </p:tav>
                      </p:tavLst>
                    </p:anim>
                    <p:anim calcmode="lin" valueType="num">
                      <p:cBhvr>
                        <p:cTn dur="200" accel="100000" fill="hold">
                          <p:stCondLst>
                            <p:cond delay="800"/>
                          </p:stCondLst>
                        </p:cTn>
                        <p:tgtEl>
                          <p:spTgt spid="10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-0.05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200" accel="100000" fill="hold">
                          <p:stCondLst>
                            <p:cond delay="800"/>
                          </p:stCondLst>
                        </p:cTn>
                        <p:tgtEl>
                          <p:spTgt spid="10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0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3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800" decel="100000"/>
                        <p:tgtEl>
                          <p:spTgt spid="1027"/>
                        </p:tgtEl>
                      </p:cBhvr>
                    </p:animEffect>
                    <p:anim calcmode="lin" valueType="num">
                      <p:cBhvr>
                        <p:cTn dur="800" decel="100000" fill="hold"/>
                        <p:tgtEl>
                          <p:spTgt spid="1027"/>
                        </p:tgtEl>
                        <p:attrNameLst>
                          <p:attrName>style.rotation</p:attrName>
                        </p:attrNameLst>
                      </p:cBhvr>
                      <p:tavLst>
                        <p:tav tm="0">
                          <p:val>
                            <p:fltVal val="-90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anim calcmode="lin" valueType="num">
                      <p:cBhvr>
                        <p:cTn dur="800" decel="100000" fill="hold"/>
                        <p:tgtEl>
                          <p:spTgt spid="10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+0.4"/>
                          </p:val>
                        </p:tav>
                        <p:tav tm="100000">
                          <p:val>
                            <p:strVal val="#ppt_x-0.05"/>
                          </p:val>
                        </p:tav>
                      </p:tavLst>
                    </p:anim>
                    <p:anim calcmode="lin" valueType="num">
                      <p:cBhvr>
                        <p:cTn dur="800" decel="100000" fill="hold"/>
                        <p:tgtEl>
                          <p:spTgt spid="10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0.4"/>
                          </p:val>
                        </p:tav>
                        <p:tav tm="100000">
                          <p:val>
                            <p:strVal val="#ppt_y+0.1"/>
                          </p:val>
                        </p:tav>
                      </p:tavLst>
                    </p:anim>
                    <p:anim calcmode="lin" valueType="num">
                      <p:cBhvr>
                        <p:cTn dur="200" accel="100000" fill="hold">
                          <p:stCondLst>
                            <p:cond delay="800"/>
                          </p:stCondLst>
                        </p:cTn>
                        <p:tgtEl>
                          <p:spTgt spid="10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-0.05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200" accel="100000" fill="hold">
                          <p:stCondLst>
                            <p:cond delay="800"/>
                          </p:stCondLst>
                        </p:cTn>
                        <p:tgtEl>
                          <p:spTgt spid="10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0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2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2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2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640" y="1124744"/>
            <a:ext cx="7056784" cy="3203848"/>
          </a:xfrm>
        </p:spPr>
        <p:txBody>
          <a:bodyPr/>
          <a:lstStyle/>
          <a:p>
            <a:r>
              <a:rPr lang="ru-RU" sz="2800" dirty="0" smtClean="0">
                <a:solidFill>
                  <a:schemeClr val="tx1"/>
                </a:solidFill>
              </a:rPr>
              <a:t/>
            </a:r>
            <a:br>
              <a:rPr lang="ru-RU" sz="2800" dirty="0" smtClean="0">
                <a:solidFill>
                  <a:schemeClr val="tx1"/>
                </a:solidFill>
              </a:rPr>
            </a:br>
            <a:r>
              <a:rPr lang="ru-RU" sz="2800" dirty="0" smtClean="0">
                <a:solidFill>
                  <a:schemeClr val="tx1"/>
                </a:solidFill>
              </a:rPr>
              <a:t/>
            </a:r>
            <a:br>
              <a:rPr lang="ru-RU" sz="2800" dirty="0" smtClean="0">
                <a:solidFill>
                  <a:schemeClr val="tx1"/>
                </a:solidFill>
              </a:rPr>
            </a:b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Творческий проект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для детей подготовительной к школе группы 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«Знакомство с творчеством </a:t>
            </a:r>
            <a:b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Абдуллы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Алиша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en-US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5157192"/>
            <a:ext cx="7543800" cy="1143000"/>
          </a:xfrm>
        </p:spPr>
        <p:txBody>
          <a:bodyPr/>
          <a:lstStyle/>
          <a:p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1908г. – 1943г.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Алиш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0"/>
            <a:ext cx="4904071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3000" y="548680"/>
            <a:ext cx="7543800" cy="5577483"/>
          </a:xfrm>
        </p:spPr>
        <p:txBody>
          <a:bodyPr/>
          <a:lstStyle/>
          <a:p>
            <a:pPr algn="ctr">
              <a:buNone/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Содержание</a:t>
            </a:r>
          </a:p>
          <a:p>
            <a:pPr marL="514350" indent="-514350">
              <a:buAutoNum type="arabicPeriod"/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Программа проекта.</a:t>
            </a:r>
          </a:p>
          <a:p>
            <a:pPr marL="514350" indent="-514350">
              <a:buNone/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Системная паутинка.</a:t>
            </a:r>
          </a:p>
          <a:p>
            <a:pPr marL="514350" indent="-514350">
              <a:buNone/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План работы.</a:t>
            </a:r>
          </a:p>
          <a:p>
            <a:pPr marL="514350" indent="-514350">
              <a:buNone/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Творчество и биография поэта.</a:t>
            </a:r>
          </a:p>
          <a:p>
            <a:pPr marL="514350" indent="-514350">
              <a:buNone/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5. Знакомство со сказками поэта.</a:t>
            </a:r>
          </a:p>
          <a:p>
            <a:pPr marL="514350" indent="-514350">
              <a:buNone/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6. Детское творчество.</a:t>
            </a:r>
          </a:p>
          <a:p>
            <a:pPr marL="514350" indent="-514350">
              <a:buNone/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7. Итоговое мероприятие «Человек</a:t>
            </a:r>
          </a:p>
          <a:p>
            <a:pPr marL="514350" indent="-514350">
              <a:buNone/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большого  и  доброго сердца»</a:t>
            </a:r>
            <a:endParaRPr lang="ru-RU" b="1" dirty="0" smtClean="0"/>
          </a:p>
          <a:p>
            <a:pPr marL="514350" indent="-514350">
              <a:buNone/>
            </a:pPr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None/>
            </a:pP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47664" y="548680"/>
            <a:ext cx="6957392" cy="5145435"/>
          </a:xfrm>
        </p:spPr>
        <p:txBody>
          <a:bodyPr/>
          <a:lstStyle/>
          <a:p>
            <a:pPr algn="ctr">
              <a:buNone/>
            </a:pP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Программа проекта</a:t>
            </a:r>
          </a:p>
          <a:p>
            <a:pPr algn="ctr">
              <a:buNone/>
            </a:pP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«Знакомство с творчеством</a:t>
            </a:r>
          </a:p>
          <a:p>
            <a:pPr algn="ctr">
              <a:buNone/>
            </a:pP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Абдуллы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Алиша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marL="514350" indent="-514350">
              <a:buAutoNum type="arabicPeriod"/>
            </a:pP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Тип проекта</a:t>
            </a:r>
          </a:p>
          <a:p>
            <a:pPr marL="514350" indent="-514350">
              <a:buNone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по виду – краткосрочный – 1 неделю; </a:t>
            </a:r>
          </a:p>
          <a:p>
            <a:pPr>
              <a:buNone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-по доминирующей в проекте деятельности- творческий;</a:t>
            </a:r>
          </a:p>
          <a:p>
            <a:pPr>
              <a:buNone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-по содержанию – познавательный;</a:t>
            </a:r>
          </a:p>
          <a:p>
            <a:pPr>
              <a:buNone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-по возрасту участников – 6-7 лет;</a:t>
            </a:r>
          </a:p>
          <a:p>
            <a:pPr>
              <a:buNone/>
            </a:pP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Актуальность проблемы: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-неиссякаемый интерес детей и воспитателей, поэтическому и сказочному творчеству 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А.Алиша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побудил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создать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проект,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мы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выбрала тему проекта для детей старшего дошкольного возраста знакомство с творчеством поэта «В гостях у 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Алиша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».</a:t>
            </a:r>
            <a:endPara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3000" y="0"/>
            <a:ext cx="7543800" cy="6126163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chemeClr val="tx1"/>
                </a:solidFill>
              </a:rPr>
              <a:t>3. Цель проекта: </a:t>
            </a:r>
          </a:p>
          <a:p>
            <a:pPr>
              <a:buNone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 определение связи между двумя поколениями через познавательную и поэтическую деятельность.</a:t>
            </a:r>
          </a:p>
          <a:p>
            <a:pPr>
              <a:buNone/>
            </a:pPr>
            <a:r>
              <a:rPr lang="ru-RU" b="1" dirty="0" smtClean="0">
                <a:solidFill>
                  <a:schemeClr val="tx1"/>
                </a:solidFill>
              </a:rPr>
              <a:t>4. Задачи проекта: </a:t>
            </a:r>
          </a:p>
          <a:p>
            <a:pPr>
              <a:buNone/>
            </a:pP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  Воспитание положительно – эмоционального отношения к совместной деятельности; </a:t>
            </a:r>
          </a:p>
          <a:p>
            <a:pPr>
              <a:buNone/>
            </a:pP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 продолжать знакомить детей с биографией А. </a:t>
            </a:r>
            <a:r>
              <a:rPr lang="ru-RU" sz="1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Алиша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>
              <a:buNone/>
            </a:pP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 закрепить знания детей о прочитанных сказках </a:t>
            </a:r>
            <a:r>
              <a:rPr lang="ru-RU" sz="1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А.Алиша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None/>
            </a:pP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 способствовать воспитанию у детей добрых чувств,</a:t>
            </a:r>
          </a:p>
          <a:p>
            <a:pPr>
              <a:buNone/>
            </a:pP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интереса  и любви к животным, сочувствия героям,</a:t>
            </a:r>
          </a:p>
          <a:p>
            <a:pPr>
              <a:buNone/>
            </a:pP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попавшим в беду;</a:t>
            </a:r>
          </a:p>
          <a:p>
            <a:pPr>
              <a:buNone/>
            </a:pP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 развитие интереса к творчеству поэта и историческому прошлому своей страны, своего Отечества;</a:t>
            </a:r>
          </a:p>
          <a:p>
            <a:pPr>
              <a:buFontTx/>
              <a:buChar char="-"/>
            </a:pP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расширять представления детей и родителей о татарской детской литературе и приобщать их к семейному чтению литературных произведений к исскуству; </a:t>
            </a:r>
            <a:endParaRPr lang="ru-RU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3000" y="332656"/>
            <a:ext cx="7543800" cy="5793507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5. Методические обеспечение проекта:</a:t>
            </a:r>
          </a:p>
          <a:p>
            <a:pPr>
              <a:buNone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   Татарская электронная библиотека: биография Абдуллы </a:t>
            </a:r>
            <a:r>
              <a:rPr lang="ru-RU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Алиша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FontTx/>
              <a:buChar char="-"/>
            </a:pPr>
            <a:r>
              <a:rPr lang="ru-RU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Ибатуллин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Т. Военный плен: причины, последствия. — СПб, 1997.</a:t>
            </a:r>
          </a:p>
          <a:p>
            <a:pPr>
              <a:buFontTx/>
              <a:buChar char="-"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Симонов К., Сосед по камере, «Литературная газета», 1956, 13 октября;</a:t>
            </a:r>
          </a:p>
          <a:p>
            <a:pPr>
              <a:buFontTx/>
              <a:buChar char="-"/>
            </a:pPr>
            <a:r>
              <a:rPr lang="ru-RU" sz="2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Мустафин, Р. А.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По следам поэта-героя. Книга-поиск. — М.: Советский писатель, 1976.</a:t>
            </a:r>
          </a:p>
          <a:p>
            <a:pPr>
              <a:buFontTx/>
              <a:buChar char="-"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Сказки для маленьких друзей – Абдулла </a:t>
            </a:r>
            <a:r>
              <a:rPr lang="ru-RU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Алиш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(«Кто самый сильный», «</a:t>
            </a:r>
            <a:r>
              <a:rPr lang="ru-RU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Нечкебиль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», «Хвосты», «Храбрый котенок», «Два петуха», «Болтливая утка», «Глупый заяц») 2012г.;</a:t>
            </a:r>
          </a:p>
          <a:p>
            <a:pPr>
              <a:buNone/>
            </a:pPr>
            <a:endPara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000" cap="all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3000" y="332656"/>
            <a:ext cx="7543800" cy="5793507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6. Гипотеза проекта:</a:t>
            </a:r>
          </a:p>
          <a:p>
            <a:pPr>
              <a:buNone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  Воспитание будущего поколения, обладающего</a:t>
            </a:r>
          </a:p>
          <a:p>
            <a:pPr>
              <a:buNone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духовно- нравственными ценностями, </a:t>
            </a:r>
            <a:r>
              <a:rPr lang="ru-RU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гражданско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</a:t>
            </a:r>
          </a:p>
          <a:p>
            <a:pPr>
              <a:buNone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патриотическими чувствами, уважающими культурное,</a:t>
            </a:r>
          </a:p>
          <a:p>
            <a:pPr>
              <a:buNone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исторические наследие России и Республики Татарстан,</a:t>
            </a:r>
          </a:p>
          <a:p>
            <a:pPr>
              <a:buNone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воспитание любви и гордости за свою Родину, любовь к</a:t>
            </a:r>
          </a:p>
          <a:p>
            <a:pPr>
              <a:buNone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татарской национальной культуре, к татарским поэтам;</a:t>
            </a:r>
          </a:p>
          <a:p>
            <a:pPr>
              <a:buNone/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7. Предполагаемый результат:</a:t>
            </a:r>
          </a:p>
          <a:p>
            <a:pPr>
              <a:buFontTx/>
              <a:buChar char="-"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развитие у детей социально – коммуникативных способностей, речевого развития, любознательности, творческих способностей, познавательного развития;</a:t>
            </a:r>
          </a:p>
          <a:p>
            <a:pPr>
              <a:buNone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   Создание системы работы по ознакомлению детей с биографией и творчеством Абдуллы </a:t>
            </a:r>
            <a:r>
              <a:rPr lang="ru-RU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Алиша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None/>
            </a:pPr>
            <a:endParaRPr lang="ru-RU" sz="2400" dirty="0" smtClean="0"/>
          </a:p>
          <a:p>
            <a:pPr>
              <a:buNone/>
            </a:pP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3000" y="404664"/>
            <a:ext cx="7543800" cy="5721499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8. Методы проекта:</a:t>
            </a:r>
          </a:p>
          <a:p>
            <a:pPr>
              <a:buFontTx/>
              <a:buChar char="-"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беседа о поэте, рассматривание картин, иллюстраций;</a:t>
            </a:r>
          </a:p>
          <a:p>
            <a:pPr>
              <a:buFontTx/>
              <a:buChar char="-"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чтение и драматизация сказок;</a:t>
            </a:r>
          </a:p>
          <a:p>
            <a:pPr>
              <a:buNone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   разучивание  татарских игр «Минем </a:t>
            </a:r>
            <a:r>
              <a:rPr lang="tt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күлмәк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», «Биеп </a:t>
            </a:r>
            <a:r>
              <a:rPr lang="ru-RU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биеп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кит </a:t>
            </a:r>
            <a:r>
              <a:rPr lang="tt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әле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»;</a:t>
            </a:r>
          </a:p>
          <a:p>
            <a:pPr>
              <a:buFontTx/>
              <a:buChar char="-"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выставка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детских рисунков и поделок по сказкам на тему «В гостях у </a:t>
            </a:r>
            <a:r>
              <a:rPr lang="ru-RU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Алиша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»;</a:t>
            </a:r>
          </a:p>
          <a:p>
            <a:pPr>
              <a:buFontTx/>
              <a:buChar char="-"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итоговое мероприятие «Человек большого  и  доброго сердца» ;</a:t>
            </a:r>
          </a:p>
          <a:p>
            <a:pPr>
              <a:buNone/>
            </a:pP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3000" y="260648"/>
            <a:ext cx="7543800" cy="5865515"/>
          </a:xfrm>
        </p:spPr>
        <p:txBody>
          <a:bodyPr/>
          <a:lstStyle/>
          <a:p>
            <a:pPr algn="ctr">
              <a:buNone/>
            </a:pPr>
            <a:endParaRPr lang="ru-RU" sz="4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Системная паутинка </a:t>
            </a:r>
          </a:p>
          <a:p>
            <a:pPr algn="ctr">
              <a:buNone/>
            </a:pPr>
            <a: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проекта</a:t>
            </a:r>
          </a:p>
          <a:p>
            <a:pPr algn="ctr">
              <a:buNone/>
            </a:pPr>
            <a: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«Знакомство с </a:t>
            </a:r>
          </a:p>
          <a:p>
            <a:pPr algn="ctr">
              <a:buNone/>
            </a:pPr>
            <a: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творчеством </a:t>
            </a:r>
          </a:p>
          <a:p>
            <a:pPr algn="ctr">
              <a:buNone/>
            </a:pPr>
            <a: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Абдуллы </a:t>
            </a:r>
            <a:r>
              <a:rPr lang="ru-RU" sz="40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Алиша</a:t>
            </a:r>
            <a: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algn="ctr">
              <a:buNone/>
            </a:pPr>
            <a: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4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547664" y="404664"/>
            <a:ext cx="2210544" cy="7920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дети</a:t>
            </a:r>
            <a:endParaRPr lang="ru-RU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660232" y="404664"/>
            <a:ext cx="180020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родители</a:t>
            </a:r>
            <a:endParaRPr lang="ru-RU" sz="2400" dirty="0">
              <a:solidFill>
                <a:schemeClr val="tx1"/>
              </a:solidFill>
            </a:endParaRPr>
          </a:p>
        </p:txBody>
      </p:sp>
      <p:cxnSp>
        <p:nvCxnSpPr>
          <p:cNvPr id="10" name="Прямая со стрелкой 9"/>
          <p:cNvCxnSpPr/>
          <p:nvPr/>
        </p:nvCxnSpPr>
        <p:spPr>
          <a:xfrm>
            <a:off x="3995936" y="908720"/>
            <a:ext cx="252028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11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67944" y="1196752"/>
            <a:ext cx="2160240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Скругленный прямоугольник 11"/>
          <p:cNvSpPr/>
          <p:nvPr/>
        </p:nvSpPr>
        <p:spPr>
          <a:xfrm>
            <a:off x="1259632" y="1844824"/>
            <a:ext cx="2304256" cy="7920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беседа о поэте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4" name="Прямая со стрелкой 13"/>
          <p:cNvCxnSpPr/>
          <p:nvPr/>
        </p:nvCxnSpPr>
        <p:spPr>
          <a:xfrm>
            <a:off x="2483768" y="1196752"/>
            <a:ext cx="0" cy="64807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5" name="Скругленный прямоугольник 14"/>
          <p:cNvSpPr/>
          <p:nvPr/>
        </p:nvSpPr>
        <p:spPr>
          <a:xfrm>
            <a:off x="6660232" y="1988840"/>
            <a:ext cx="216024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Подбор материала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9" name="Прямая со стрелкой 18"/>
          <p:cNvCxnSpPr/>
          <p:nvPr/>
        </p:nvCxnSpPr>
        <p:spPr>
          <a:xfrm>
            <a:off x="7596336" y="1484784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0" name="Скругленный прямоугольник 19"/>
          <p:cNvSpPr/>
          <p:nvPr/>
        </p:nvSpPr>
        <p:spPr>
          <a:xfrm>
            <a:off x="1043608" y="3212976"/>
            <a:ext cx="2808312" cy="8640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Рассматривание материала</a:t>
            </a:r>
            <a:endParaRPr lang="ru-RU" sz="2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6" name="Прямая со стрелкой 25"/>
          <p:cNvCxnSpPr>
            <a:stCxn id="12" idx="2"/>
          </p:cNvCxnSpPr>
          <p:nvPr/>
        </p:nvCxnSpPr>
        <p:spPr>
          <a:xfrm>
            <a:off x="2411760" y="2636912"/>
            <a:ext cx="0" cy="57606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7" name="Скругленный прямоугольник 26"/>
          <p:cNvSpPr/>
          <p:nvPr/>
        </p:nvSpPr>
        <p:spPr>
          <a:xfrm>
            <a:off x="6516216" y="3284984"/>
            <a:ext cx="2448272" cy="129614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Tx/>
              <a:buChar char="-"/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инсценировка сказки «Путешественники»;</a:t>
            </a:r>
          </a:p>
          <a:p>
            <a:pPr>
              <a:buNone/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   игра - Викторина по сказкам на слайдах;</a:t>
            </a:r>
            <a:endParaRPr lang="ru-RU" sz="1600" dirty="0"/>
          </a:p>
        </p:txBody>
      </p:sp>
      <p:cxnSp>
        <p:nvCxnSpPr>
          <p:cNvPr id="31" name="Прямая со стрелкой 30"/>
          <p:cNvCxnSpPr>
            <a:stCxn id="15" idx="2"/>
            <a:endCxn id="27" idx="0"/>
          </p:cNvCxnSpPr>
          <p:nvPr/>
        </p:nvCxnSpPr>
        <p:spPr>
          <a:xfrm>
            <a:off x="7740352" y="2903240"/>
            <a:ext cx="0" cy="38174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2" name="Скругленный прямоугольник 31"/>
          <p:cNvSpPr/>
          <p:nvPr/>
        </p:nvSpPr>
        <p:spPr>
          <a:xfrm>
            <a:off x="971600" y="4509120"/>
            <a:ext cx="3024336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Знакомство с творчеством поэта Абдуллы 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Алиша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6" name="Прямая со стрелкой 45"/>
          <p:cNvCxnSpPr/>
          <p:nvPr/>
        </p:nvCxnSpPr>
        <p:spPr>
          <a:xfrm>
            <a:off x="2483768" y="4149080"/>
            <a:ext cx="0" cy="43204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1" name="Скругленный прямоугольник 50"/>
          <p:cNvSpPr/>
          <p:nvPr/>
        </p:nvSpPr>
        <p:spPr>
          <a:xfrm>
            <a:off x="899592" y="5733256"/>
            <a:ext cx="2088232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Посещение библиотеки 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3" name="Прямая со стрелкой 52"/>
          <p:cNvCxnSpPr/>
          <p:nvPr/>
        </p:nvCxnSpPr>
        <p:spPr>
          <a:xfrm>
            <a:off x="2483768" y="5517232"/>
            <a:ext cx="0" cy="21602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5" name="Скругленный прямоугольник 54"/>
          <p:cNvSpPr/>
          <p:nvPr/>
        </p:nvSpPr>
        <p:spPr>
          <a:xfrm>
            <a:off x="7020272" y="5013176"/>
            <a:ext cx="1944216" cy="129614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Рисование детьми рисунков по сказкам поэта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7" name="Прямая со стрелкой 56"/>
          <p:cNvCxnSpPr>
            <a:stCxn id="27" idx="2"/>
          </p:cNvCxnSpPr>
          <p:nvPr/>
        </p:nvCxnSpPr>
        <p:spPr>
          <a:xfrm>
            <a:off x="7740352" y="4581128"/>
            <a:ext cx="0" cy="43204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8" name="Скругленный прямоугольник 57"/>
          <p:cNvSpPr/>
          <p:nvPr/>
        </p:nvSpPr>
        <p:spPr>
          <a:xfrm>
            <a:off x="4355976" y="5013176"/>
            <a:ext cx="2232248" cy="14904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Итоговое мероприятие «Человек большого  и  доброго сердца»</a:t>
            </a:r>
            <a:endParaRPr lang="ru-RU" dirty="0"/>
          </a:p>
        </p:txBody>
      </p:sp>
      <p:cxnSp>
        <p:nvCxnSpPr>
          <p:cNvPr id="60" name="Прямая со стрелкой 59"/>
          <p:cNvCxnSpPr/>
          <p:nvPr/>
        </p:nvCxnSpPr>
        <p:spPr>
          <a:xfrm>
            <a:off x="3059832" y="6237312"/>
            <a:ext cx="1224136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2" name="Прямая со стрелкой 61"/>
          <p:cNvCxnSpPr/>
          <p:nvPr/>
        </p:nvCxnSpPr>
        <p:spPr>
          <a:xfrm flipH="1">
            <a:off x="6588224" y="6093296"/>
            <a:ext cx="36004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99592" y="0"/>
            <a:ext cx="7787208" cy="6126163"/>
          </a:xfrm>
        </p:spPr>
        <p:txBody>
          <a:bodyPr/>
          <a:lstStyle/>
          <a:p>
            <a:pPr algn="ctr">
              <a:buNone/>
            </a:pP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План работы:</a:t>
            </a:r>
          </a:p>
          <a:p>
            <a:pPr algn="ctr">
              <a:buNone/>
            </a:pPr>
            <a:endPara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79512" y="548680"/>
          <a:ext cx="8784976" cy="60713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4271"/>
                <a:gridCol w="5802066"/>
                <a:gridCol w="2118639"/>
              </a:tblGrid>
              <a:tr h="44171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rgbClr val="F8F8F8"/>
                          </a:solidFill>
                        </a:rPr>
                        <a:t>Содержание</a:t>
                      </a:r>
                      <a:r>
                        <a:rPr lang="ru-RU" sz="1600" baseline="0" dirty="0" smtClean="0">
                          <a:solidFill>
                            <a:srgbClr val="F8F8F8"/>
                          </a:solidFill>
                        </a:rPr>
                        <a:t> </a:t>
                      </a:r>
                      <a:endParaRPr lang="ru-RU" sz="1600" dirty="0">
                        <a:solidFill>
                          <a:srgbClr val="F8F8F8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>
                        <a:solidFill>
                          <a:srgbClr val="F8F8F8"/>
                        </a:solidFill>
                      </a:endParaRPr>
                    </a:p>
                  </a:txBody>
                  <a:tcPr/>
                </a:tc>
              </a:tr>
              <a:tr h="1358488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 день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С детьми: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Беседа о поэте (о жизни и творчестве);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Рассматривание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картин, иллюстраций;</a:t>
                      </a:r>
                    </a:p>
                    <a:p>
                      <a:pPr marL="342900" indent="-342900">
                        <a:buNone/>
                      </a:pP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С родителями: </a:t>
                      </a:r>
                    </a:p>
                    <a:p>
                      <a:pPr marL="342900" indent="-342900">
                        <a:buNone/>
                      </a:pP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1. Подбор материала о поэте, художественная литература.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296144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 день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С детьми: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Чтение </a:t>
                      </a:r>
                      <a:r>
                        <a:rPr lang="ru-RU" sz="16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и драматизация сказок,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распределение ролей;</a:t>
                      </a:r>
                    </a:p>
                    <a:p>
                      <a:pPr marL="342900" indent="-342900">
                        <a:buNone/>
                      </a:pP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С родителями:</a:t>
                      </a:r>
                    </a:p>
                    <a:p>
                      <a:pPr marL="342900" indent="-342900">
                        <a:buNone/>
                      </a:pPr>
                      <a:r>
                        <a:rPr lang="ru-RU" sz="16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1.   Закрепить знания детей о прочитанных сказках А. </a:t>
                      </a:r>
                      <a:r>
                        <a:rPr lang="ru-RU" sz="1600" b="0" i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Алиша</a:t>
                      </a:r>
                      <a:r>
                        <a:rPr lang="ru-RU" sz="16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;</a:t>
                      </a:r>
                      <a:endParaRPr lang="ru-RU" sz="1600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224136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3 день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С детьми: 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Знакомство с татарскими играми,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забавами; </a:t>
                      </a:r>
                    </a:p>
                    <a:p>
                      <a:pPr marL="342900" indent="-342900">
                        <a:buNone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С родителями:</a:t>
                      </a:r>
                    </a:p>
                    <a:p>
                      <a:pPr marL="342900" indent="-342900">
                        <a:buNone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  Рисование с детьми рисунков по сказкам поэта.</a:t>
                      </a:r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indent="-342900">
                        <a:buAutoNum type="arabicPeriod"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77592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4 день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С детьми: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Посещение библиотеки.</a:t>
                      </a:r>
                    </a:p>
                    <a:p>
                      <a:pPr marL="342900" indent="-342900">
                        <a:buNone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41369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5 день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С детьми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и с родителями:</a:t>
                      </a:r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1. 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Итоговое мероприятие «Человек большого  и  доброго сердца»;</a:t>
                      </a:r>
                      <a:endParaRPr lang="ru-RU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274638"/>
            <a:ext cx="7543800" cy="490066"/>
          </a:xfrm>
        </p:spPr>
        <p:txBody>
          <a:bodyPr/>
          <a:lstStyle/>
          <a:p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Детское творчество.</a:t>
            </a:r>
            <a:endParaRPr lang="ru-RU" sz="32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836712"/>
            <a:ext cx="4416491" cy="30243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053" name="Picture 5" descr="D:\Desktop\абдулла алиш\20150216_14053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836712"/>
            <a:ext cx="3744416" cy="24482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8064" y="3429000"/>
            <a:ext cx="3419872" cy="29766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71600" y="4005064"/>
            <a:ext cx="3419275" cy="256445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71600" y="0"/>
            <a:ext cx="7920880" cy="6126163"/>
          </a:xfrm>
        </p:spPr>
        <p:txBody>
          <a:bodyPr/>
          <a:lstStyle/>
          <a:p>
            <a:pPr>
              <a:buNone/>
            </a:pPr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764704"/>
            <a:ext cx="3552395" cy="266429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836712"/>
            <a:ext cx="3873558" cy="266429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1600" y="3861048"/>
            <a:ext cx="3456384" cy="237626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8024" y="3861048"/>
            <a:ext cx="3816424" cy="25922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d6d7692c47bdf4a9e9bb852272975439d96d62"/>
</p:tagLst>
</file>

<file path=ppt/theme/theme1.xml><?xml version="1.0" encoding="utf-8"?>
<a:theme xmlns:a="http://schemas.openxmlformats.org/drawingml/2006/main" name="Anim-1_PokePond">
  <a:themeElements>
    <a:clrScheme name="Default Design 13">
      <a:dk1>
        <a:srgbClr val="000000"/>
      </a:dk1>
      <a:lt1>
        <a:srgbClr val="E1F3BC"/>
      </a:lt1>
      <a:dk2>
        <a:srgbClr val="078F48"/>
      </a:dk2>
      <a:lt2>
        <a:srgbClr val="969696"/>
      </a:lt2>
      <a:accent1>
        <a:srgbClr val="7BD163"/>
      </a:accent1>
      <a:accent2>
        <a:srgbClr val="8EC4F9"/>
      </a:accent2>
      <a:accent3>
        <a:srgbClr val="EEF8DA"/>
      </a:accent3>
      <a:accent4>
        <a:srgbClr val="000000"/>
      </a:accent4>
      <a:accent5>
        <a:srgbClr val="BFE5B7"/>
      </a:accent5>
      <a:accent6>
        <a:srgbClr val="80B1E2"/>
      </a:accent6>
      <a:hlink>
        <a:srgbClr val="779AB6"/>
      </a:hlink>
      <a:folHlink>
        <a:srgbClr val="107D4B"/>
      </a:folHlink>
    </a:clrScheme>
    <a:fontScheme name="Default Design">
      <a:majorFont>
        <a:latin typeface="Trebuchet MS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E1F3BC"/>
        </a:lt1>
        <a:dk2>
          <a:srgbClr val="078F48"/>
        </a:dk2>
        <a:lt2>
          <a:srgbClr val="969696"/>
        </a:lt2>
        <a:accent1>
          <a:srgbClr val="7BD163"/>
        </a:accent1>
        <a:accent2>
          <a:srgbClr val="8EC4F9"/>
        </a:accent2>
        <a:accent3>
          <a:srgbClr val="EEF8DA"/>
        </a:accent3>
        <a:accent4>
          <a:srgbClr val="000000"/>
        </a:accent4>
        <a:accent5>
          <a:srgbClr val="BFE5B7"/>
        </a:accent5>
        <a:accent6>
          <a:srgbClr val="80B1E2"/>
        </a:accent6>
        <a:hlink>
          <a:srgbClr val="779AB6"/>
        </a:hlink>
        <a:folHlink>
          <a:srgbClr val="107D4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Anim-1_PokePond</Template>
  <TotalTime>1528</TotalTime>
  <Words>508</Words>
  <Application>Microsoft Office PowerPoint</Application>
  <PresentationFormat>Экран (4:3)</PresentationFormat>
  <Paragraphs>104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Anim-1_PokePond</vt:lpstr>
      <vt:lpstr>  Творческий проект  для детей подготовительной к школе группы  «Знакомство с творчеством  Абдуллы Алиша»</vt:lpstr>
      <vt:lpstr>1908г. – 1943г.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Детское творчество.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Дом</dc:creator>
  <cp:lastModifiedBy>luci</cp:lastModifiedBy>
  <cp:revision>117</cp:revision>
  <dcterms:created xsi:type="dcterms:W3CDTF">2014-10-05T19:12:14Z</dcterms:created>
  <dcterms:modified xsi:type="dcterms:W3CDTF">2020-02-29T19:20:26Z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TC100690471033</vt:lpwstr>
  </property>
</Properties>
</file>